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sldIdLst>
    <p:sldId id="256" r:id="rId3"/>
    <p:sldId id="258" r:id="rId4"/>
    <p:sldId id="266" r:id="rId5"/>
    <p:sldId id="257" r:id="rId6"/>
    <p:sldId id="260" r:id="rId7"/>
    <p:sldId id="261" r:id="rId8"/>
    <p:sldId id="262" r:id="rId9"/>
    <p:sldId id="263" r:id="rId10"/>
    <p:sldId id="264" r:id="rId11"/>
    <p:sldId id="265" r:id="rId12"/>
    <p:sldId id="259" r:id="rId13"/>
    <p:sldId id="267" r:id="rId14"/>
    <p:sldId id="268" r:id="rId15"/>
    <p:sldId id="269" r:id="rId16"/>
    <p:sldId id="270" r:id="rId17"/>
    <p:sldId id="271" r:id="rId18"/>
    <p:sldId id="273" r:id="rId19"/>
    <p:sldId id="272" r:id="rId20"/>
    <p:sldId id="274" r:id="rId21"/>
    <p:sldId id="275" r:id="rId22"/>
    <p:sldId id="276" r:id="rId23"/>
    <p:sldId id="277" r:id="rId24"/>
    <p:sldId id="278" r:id="rId25"/>
    <p:sldId id="280" r:id="rId26"/>
    <p:sldId id="279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33333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5257800"/>
            <a:ext cx="32004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457200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97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91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091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18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28904-5D8E-4258-8D04-1674DC95C071}" type="datetimeFigureOut">
              <a:rPr lang="es-MX" smtClean="0"/>
              <a:t>07/08/2023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350A-CA29-42FB-B7FC-ED406C91A71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48977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28904-5D8E-4258-8D04-1674DC95C071}" type="datetimeFigureOut">
              <a:rPr lang="es-MX" smtClean="0"/>
              <a:t>07/08/2023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350A-CA29-42FB-B7FC-ED406C91A71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42172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08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28904-5D8E-4258-8D04-1674DC95C071}" type="datetimeFigureOut">
              <a:rPr lang="es-MX" smtClean="0"/>
              <a:t>07/08/2023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350A-CA29-42FB-B7FC-ED406C91A71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3491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86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28904-5D8E-4258-8D04-1674DC95C071}" type="datetimeFigureOut">
              <a:rPr lang="es-MX" smtClean="0"/>
              <a:t>07/08/2023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350A-CA29-42FB-B7FC-ED406C91A71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35487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28904-5D8E-4258-8D04-1674DC95C071}" type="datetimeFigureOut">
              <a:rPr lang="es-MX" smtClean="0"/>
              <a:t>07/08/2023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350A-CA29-42FB-B7FC-ED406C91A71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7975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84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918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226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64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57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33333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0" y="0"/>
            <a:ext cx="3365500" cy="168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39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0515597" cy="2160000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99" y="4120560"/>
            <a:ext cx="10515601" cy="2056402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10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7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79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59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6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07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2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68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0" y="381000"/>
            <a:ext cx="6092890" cy="1524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s-MX" sz="5000" b="1" dirty="0" smtClean="0"/>
              <a:t>Aprendizaje Estadístico-Automático</a:t>
            </a:r>
            <a:endParaRPr lang="es-MX" sz="5000" b="1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0" y="5810250"/>
            <a:ext cx="3457575" cy="666750"/>
          </a:xfrm>
          <a:solidFill>
            <a:schemeClr val="bg1">
              <a:lumMod val="75000"/>
              <a:alpha val="50000"/>
            </a:schemeClr>
          </a:solidFill>
        </p:spPr>
        <p:txBody>
          <a:bodyPr>
            <a:normAutofit fontScale="85000" lnSpcReduction="20000"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s-MX" b="1" dirty="0" smtClean="0"/>
              <a:t>Dr. Antonio Martínez Torteya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s-MX" b="1" dirty="0" smtClean="0"/>
              <a:t>antonio.martinez@udem.edu</a:t>
            </a:r>
            <a:endParaRPr lang="es-MX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811284" y="6550223"/>
            <a:ext cx="2380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>
                <a:solidFill>
                  <a:schemeClr val="bg1">
                    <a:lumMod val="65000"/>
                  </a:schemeClr>
                </a:solidFill>
              </a:rPr>
              <a:t>Imagen creada usando DALL-E</a:t>
            </a:r>
            <a:endParaRPr lang="es-MX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06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endParaRPr lang="es-MX" dirty="0" smtClean="0"/>
              </a:p>
              <a:p>
                <a:pPr marL="0" indent="0" algn="ctr">
                  <a:buNone/>
                </a:pPr>
                <a:endParaRPr lang="es-MX" dirty="0"/>
              </a:p>
              <a:p>
                <a:pPr marL="0" indent="0" algn="ctr">
                  <a:buNone/>
                </a:pPr>
                <a:r>
                  <a:rPr lang="es-MX" dirty="0" smtClean="0"/>
                  <a:t>Conjunto </a:t>
                </a:r>
                <a:r>
                  <a:rPr lang="es-MX" dirty="0"/>
                  <a:t>de herramientas que sirven para comprender a los datos</a:t>
                </a:r>
              </a:p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s-MX" dirty="0"/>
              </a:p>
              <a:p>
                <a:pPr marL="0" indent="0" algn="ctr">
                  <a:buNone/>
                </a:pPr>
                <a:r>
                  <a:rPr lang="es-MX" dirty="0"/>
                  <a:t>Métodos que sirven para encontrar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977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Inferencia vs. Predicción</a:t>
            </a:r>
          </a:p>
          <a:p>
            <a:r>
              <a:rPr lang="es-MX" dirty="0" smtClean="0"/>
              <a:t>Modelos paramétricos vs. No paramétricos</a:t>
            </a:r>
          </a:p>
          <a:p>
            <a:r>
              <a:rPr lang="es-MX" dirty="0" smtClean="0"/>
              <a:t>Facilidad de interpretación vs. Flexibilidad</a:t>
            </a:r>
          </a:p>
          <a:p>
            <a:r>
              <a:rPr lang="es-MX" dirty="0" smtClean="0"/>
              <a:t>Aprendizaje supervisado vs. No supervisado</a:t>
            </a:r>
          </a:p>
          <a:p>
            <a:r>
              <a:rPr lang="es-MX" dirty="0" smtClean="0"/>
              <a:t>Problemas de clasificación vs. Problemas de regresión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767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Inferencia vs. Predicción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s-MX" dirty="0"/>
                  <a:t>Si conocemos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es-MX" dirty="0"/>
                  <a:t> podemos generar inferencias y/o </a:t>
                </a:r>
                <a:r>
                  <a:rPr lang="es-MX" dirty="0" smtClean="0"/>
                  <a:t>predicciones</a:t>
                </a:r>
                <a:endParaRPr lang="es-MX" dirty="0"/>
              </a:p>
              <a:p>
                <a:r>
                  <a:rPr lang="es-MX" dirty="0"/>
                  <a:t>Inferencia</a:t>
                </a:r>
              </a:p>
              <a:p>
                <a:pPr lvl="1"/>
                <a:r>
                  <a:rPr lang="es-MX" dirty="0"/>
                  <a:t>Estamos interesados en comprender la asociación entre la salida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/>
                  <a:t> y las entradas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s-MX" dirty="0"/>
              </a:p>
              <a:p>
                <a:pPr lvl="2"/>
                <a:r>
                  <a:rPr lang="es-MX" dirty="0"/>
                  <a:t>¿Qué variables en específico están asociadas con la salida?</a:t>
                </a:r>
              </a:p>
              <a:p>
                <a:pPr lvl="2"/>
                <a:r>
                  <a:rPr lang="es-MX" dirty="0"/>
                  <a:t>¿La relación es positiva o negativa?</a:t>
                </a:r>
              </a:p>
              <a:p>
                <a:pPr lvl="2"/>
                <a:r>
                  <a:rPr lang="es-MX" dirty="0" smtClean="0"/>
                  <a:t>¿Qué forma tiene la relación?</a:t>
                </a:r>
              </a:p>
              <a:p>
                <a:pPr lvl="3"/>
                <a:r>
                  <a:rPr lang="es-MX" dirty="0" smtClean="0"/>
                  <a:t>Mayoría de métodos de aprendizaje estadístico tienen una estructura lineal</a:t>
                </a:r>
              </a:p>
              <a:p>
                <a:r>
                  <a:rPr lang="es-MX" dirty="0" smtClean="0"/>
                  <a:t>Predicción</a:t>
                </a:r>
              </a:p>
              <a:p>
                <a:pPr lvl="1"/>
                <a:r>
                  <a:rPr lang="es-MX" dirty="0" smtClean="0"/>
                  <a:t>Estamos </a:t>
                </a:r>
                <a:r>
                  <a:rPr lang="es-MX" dirty="0"/>
                  <a:t>interesados en saber lo que le sucederá a la salida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/>
                  <a:t> cuando ciertas entradas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MX" dirty="0"/>
                  <a:t> estén presentes</a:t>
                </a:r>
              </a:p>
              <a:p>
                <a:pPr lvl="2"/>
                <a:r>
                  <a:rPr lang="es-MX" dirty="0"/>
                  <a:t>No necesitamos conocer la relación exacta entre cada entrada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s-MX" dirty="0"/>
                  <a:t> y la forma de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t="-30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906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Inferencia vs. Predicción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/>
              <a:t>Desempeño de estudiantes en su primer </a:t>
            </a:r>
            <a:r>
              <a:rPr lang="es-MX" dirty="0" smtClean="0"/>
              <a:t>año:</a:t>
            </a:r>
            <a:endParaRPr lang="es-MX" dirty="0"/>
          </a:p>
          <a:p>
            <a:pPr lvl="1"/>
            <a:r>
              <a:rPr lang="es-MX" dirty="0"/>
              <a:t>Calificación promedio de preparatoria</a:t>
            </a:r>
          </a:p>
          <a:p>
            <a:pPr lvl="1"/>
            <a:r>
              <a:rPr lang="es-MX" dirty="0"/>
              <a:t>Preparatoria de procedencia</a:t>
            </a:r>
          </a:p>
          <a:p>
            <a:pPr lvl="1"/>
            <a:r>
              <a:rPr lang="es-MX" dirty="0"/>
              <a:t>Edad</a:t>
            </a:r>
          </a:p>
          <a:p>
            <a:pPr lvl="1"/>
            <a:r>
              <a:rPr lang="es-MX" dirty="0"/>
              <a:t>Cantidad de </a:t>
            </a:r>
            <a:r>
              <a:rPr lang="es-MX" dirty="0" smtClean="0"/>
              <a:t>faltas</a:t>
            </a:r>
          </a:p>
          <a:p>
            <a:pPr lvl="1"/>
            <a:r>
              <a:rPr lang="es-MX" dirty="0" smtClean="0"/>
              <a:t>Participación en actividades extracurriculares</a:t>
            </a:r>
          </a:p>
          <a:p>
            <a:pPr lvl="1"/>
            <a:r>
              <a:rPr lang="es-MX" dirty="0" smtClean="0"/>
              <a:t>Promedio final del semestre</a:t>
            </a:r>
          </a:p>
          <a:p>
            <a:pPr lvl="1"/>
            <a:r>
              <a:rPr lang="es-MX" dirty="0" smtClean="0"/>
              <a:t>Cantidad de materias reprobadas</a:t>
            </a:r>
          </a:p>
          <a:p>
            <a:pPr lvl="1"/>
            <a:r>
              <a:rPr lang="es-MX" dirty="0" smtClean="0"/>
              <a:t>Horas promedio semanales dedicadas a estudio</a:t>
            </a:r>
          </a:p>
          <a:p>
            <a:r>
              <a:rPr lang="es-MX" dirty="0" smtClean="0"/>
              <a:t>Caso #1: Los datos indican que del 25% de estudiantes con mejor desempeño, el 80% estudió en Prepa UDEM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8207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Inferencia vs. Predicción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/>
              <a:t>Desempeño de estudiantes en su primer </a:t>
            </a:r>
            <a:r>
              <a:rPr lang="es-MX" dirty="0" smtClean="0"/>
              <a:t>año:</a:t>
            </a:r>
            <a:endParaRPr lang="es-MX" dirty="0"/>
          </a:p>
          <a:p>
            <a:pPr lvl="1"/>
            <a:r>
              <a:rPr lang="es-MX" dirty="0"/>
              <a:t>Calificación promedio de preparatoria</a:t>
            </a:r>
          </a:p>
          <a:p>
            <a:pPr lvl="1"/>
            <a:r>
              <a:rPr lang="es-MX" dirty="0"/>
              <a:t>Preparatoria de procedencia</a:t>
            </a:r>
          </a:p>
          <a:p>
            <a:pPr lvl="1"/>
            <a:r>
              <a:rPr lang="es-MX" dirty="0"/>
              <a:t>Edad</a:t>
            </a:r>
          </a:p>
          <a:p>
            <a:pPr lvl="1"/>
            <a:r>
              <a:rPr lang="es-MX" dirty="0"/>
              <a:t>Cantidad de </a:t>
            </a:r>
            <a:r>
              <a:rPr lang="es-MX" dirty="0" smtClean="0"/>
              <a:t>faltas</a:t>
            </a:r>
          </a:p>
          <a:p>
            <a:pPr lvl="1"/>
            <a:r>
              <a:rPr lang="es-MX" dirty="0" smtClean="0"/>
              <a:t>Participación en actividades extracurriculares</a:t>
            </a:r>
          </a:p>
          <a:p>
            <a:pPr lvl="1"/>
            <a:r>
              <a:rPr lang="es-MX" dirty="0" smtClean="0"/>
              <a:t>Promedio final del semestre</a:t>
            </a:r>
          </a:p>
          <a:p>
            <a:pPr lvl="1"/>
            <a:r>
              <a:rPr lang="es-MX" dirty="0" smtClean="0"/>
              <a:t>Cantidad de materias reprobadas</a:t>
            </a:r>
          </a:p>
          <a:p>
            <a:pPr lvl="1"/>
            <a:r>
              <a:rPr lang="es-MX" dirty="0"/>
              <a:t>Horas promedio semanales dedicadas a </a:t>
            </a:r>
            <a:r>
              <a:rPr lang="es-MX" dirty="0" smtClean="0"/>
              <a:t>estudio</a:t>
            </a:r>
          </a:p>
          <a:p>
            <a:r>
              <a:rPr lang="es-MX" dirty="0" smtClean="0"/>
              <a:t>Caso #2: Los datos indican que el 80% de estudiantes con más de 10 faltas reprobaron al menos 1 materia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3311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Inferencia vs. Predicción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/>
              <a:t>Desempeño de estudiantes en su primer </a:t>
            </a:r>
            <a:r>
              <a:rPr lang="es-MX" dirty="0" smtClean="0"/>
              <a:t>año:</a:t>
            </a:r>
            <a:endParaRPr lang="es-MX" dirty="0"/>
          </a:p>
          <a:p>
            <a:pPr lvl="1"/>
            <a:r>
              <a:rPr lang="es-MX" dirty="0"/>
              <a:t>Calificación promedio de preparatoria</a:t>
            </a:r>
          </a:p>
          <a:p>
            <a:pPr lvl="1"/>
            <a:r>
              <a:rPr lang="es-MX" dirty="0"/>
              <a:t>Preparatoria de procedencia</a:t>
            </a:r>
          </a:p>
          <a:p>
            <a:pPr lvl="1"/>
            <a:r>
              <a:rPr lang="es-MX" dirty="0"/>
              <a:t>Edad</a:t>
            </a:r>
          </a:p>
          <a:p>
            <a:pPr lvl="1"/>
            <a:r>
              <a:rPr lang="es-MX" dirty="0"/>
              <a:t>Cantidad de </a:t>
            </a:r>
            <a:r>
              <a:rPr lang="es-MX" dirty="0" smtClean="0"/>
              <a:t>faltas</a:t>
            </a:r>
          </a:p>
          <a:p>
            <a:pPr lvl="1"/>
            <a:r>
              <a:rPr lang="es-MX" dirty="0" smtClean="0"/>
              <a:t>Participación en actividades extracurriculares</a:t>
            </a:r>
          </a:p>
          <a:p>
            <a:pPr lvl="1"/>
            <a:r>
              <a:rPr lang="es-MX" dirty="0" smtClean="0"/>
              <a:t>Promedio final del semestre</a:t>
            </a:r>
          </a:p>
          <a:p>
            <a:pPr lvl="1"/>
            <a:r>
              <a:rPr lang="es-MX" dirty="0" smtClean="0"/>
              <a:t>Cantidad de materias reprobadas</a:t>
            </a:r>
          </a:p>
          <a:p>
            <a:pPr lvl="1"/>
            <a:r>
              <a:rPr lang="es-MX" dirty="0"/>
              <a:t>Horas promedio semanales dedicadas a </a:t>
            </a:r>
            <a:r>
              <a:rPr lang="es-MX" dirty="0" smtClean="0"/>
              <a:t>estudio</a:t>
            </a:r>
          </a:p>
          <a:p>
            <a:r>
              <a:rPr lang="es-MX" dirty="0" smtClean="0"/>
              <a:t>Caso #3: Un modelo lineal describe una relación positiva entre el promedio final del semestre y la cantidad de horas promedio semanales dedicadas a estudio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9082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Correlación no implica causa</a:t>
            </a:r>
            <a:endParaRPr lang="es-MX" dirty="0"/>
          </a:p>
        </p:txBody>
      </p:sp>
      <p:pic>
        <p:nvPicPr>
          <p:cNvPr id="1026" name="Picture 2" descr="Correl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143" y="2944151"/>
            <a:ext cx="5245714" cy="2114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473143" y="5058437"/>
            <a:ext cx="19976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://xkcd.com/552/</a:t>
            </a:r>
          </a:p>
        </p:txBody>
      </p:sp>
    </p:spTree>
    <p:extLst>
      <p:ext uri="{BB962C8B-B14F-4D97-AF65-F5344CB8AC3E}">
        <p14:creationId xmlns:p14="http://schemas.microsoft.com/office/powerpoint/2010/main" val="285532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Correlación no implica causa</a:t>
            </a:r>
            <a:endParaRPr lang="es-MX" dirty="0"/>
          </a:p>
        </p:txBody>
      </p:sp>
      <p:sp>
        <p:nvSpPr>
          <p:cNvPr id="4" name="Rectangle 3"/>
          <p:cNvSpPr/>
          <p:nvPr/>
        </p:nvSpPr>
        <p:spPr>
          <a:xfrm>
            <a:off x="838200" y="5966358"/>
            <a:ext cx="31662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de https://www.tylervigen.com/spurious-correlations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28507"/>
            <a:ext cx="10515600" cy="4145573"/>
          </a:xfrm>
        </p:spPr>
      </p:pic>
    </p:spTree>
    <p:extLst>
      <p:ext uri="{BB962C8B-B14F-4D97-AF65-F5344CB8AC3E}">
        <p14:creationId xmlns:p14="http://schemas.microsoft.com/office/powerpoint/2010/main" val="253055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28507"/>
            <a:ext cx="10515600" cy="414557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Correlación no implica causa</a:t>
            </a:r>
            <a:endParaRPr lang="es-MX" dirty="0"/>
          </a:p>
        </p:txBody>
      </p:sp>
      <p:sp>
        <p:nvSpPr>
          <p:cNvPr id="4" name="Rectangle 3"/>
          <p:cNvSpPr/>
          <p:nvPr/>
        </p:nvSpPr>
        <p:spPr>
          <a:xfrm>
            <a:off x="838200" y="5966358"/>
            <a:ext cx="31662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de https://www.tylervigen.com/spurious-correlations</a:t>
            </a:r>
          </a:p>
        </p:txBody>
      </p:sp>
    </p:spTree>
    <p:extLst>
      <p:ext uri="{BB962C8B-B14F-4D97-AF65-F5344CB8AC3E}">
        <p14:creationId xmlns:p14="http://schemas.microsoft.com/office/powerpoint/2010/main" val="312074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Paramétrico vs. No Paramétrico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s-MX" dirty="0" smtClean="0"/>
                  <a:t>En </a:t>
                </a:r>
                <a:r>
                  <a:rPr lang="es-MX" dirty="0"/>
                  <a:t>términos generales, podemos definir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dirty="0"/>
                  <a:t> con dos tipos de métodos</a:t>
                </a:r>
              </a:p>
              <a:p>
                <a:r>
                  <a:rPr lang="es-MX" dirty="0"/>
                  <a:t>Paramétricos</a:t>
                </a:r>
              </a:p>
              <a:p>
                <a:pPr lvl="1"/>
                <a:r>
                  <a:rPr lang="es-MX" dirty="0"/>
                  <a:t>Conocemos (o asumimos conocer) la forma de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MX" dirty="0" smtClean="0"/>
              </a:p>
              <a:p>
                <a:pPr lvl="2"/>
                <a:r>
                  <a:rPr lang="es-MX" dirty="0" smtClean="0"/>
                  <a:t>Entrenamos un modelo con la forma deseada</a:t>
                </a:r>
                <a:endParaRPr lang="es-MX" dirty="0"/>
              </a:p>
              <a:p>
                <a:r>
                  <a:rPr lang="es-MX" dirty="0" smtClean="0"/>
                  <a:t>No </a:t>
                </a:r>
                <a:r>
                  <a:rPr lang="es-MX" dirty="0"/>
                  <a:t>paramétricos</a:t>
                </a:r>
              </a:p>
              <a:p>
                <a:pPr lvl="1"/>
                <a:r>
                  <a:rPr lang="es-MX" dirty="0"/>
                  <a:t>No conocemos (ni asumimos conocer) la forma de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s-MX" dirty="0" smtClean="0"/>
              </a:p>
              <a:p>
                <a:pPr lvl="2"/>
                <a:r>
                  <a:rPr lang="es-MX" dirty="0" smtClean="0"/>
                  <a:t>Entrenamos un modelo sin una forma específica</a:t>
                </a:r>
                <a:endParaRPr lang="es-MX" dirty="0"/>
              </a:p>
              <a:p>
                <a:pPr marL="0" indent="0">
                  <a:buNone/>
                </a:pPr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381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7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173651"/>
            <a:ext cx="30059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://datos.covid-19.conacyt.mx/#DownZCSV</a:t>
            </a:r>
          </a:p>
        </p:txBody>
      </p:sp>
    </p:spTree>
    <p:extLst>
      <p:ext uri="{BB962C8B-B14F-4D97-AF65-F5344CB8AC3E}">
        <p14:creationId xmlns:p14="http://schemas.microsoft.com/office/powerpoint/2010/main" val="128307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173651"/>
            <a:ext cx="30059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://datos.covid-19.conacyt.mx/#DownZCSV</a:t>
            </a:r>
          </a:p>
        </p:txBody>
      </p:sp>
    </p:spTree>
    <p:extLst>
      <p:ext uri="{BB962C8B-B14F-4D97-AF65-F5344CB8AC3E}">
        <p14:creationId xmlns:p14="http://schemas.microsoft.com/office/powerpoint/2010/main" val="50934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173651"/>
            <a:ext cx="30059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://datos.covid-19.conacyt.mx/#DownZCSV</a:t>
            </a:r>
          </a:p>
        </p:txBody>
      </p:sp>
    </p:spTree>
    <p:extLst>
      <p:ext uri="{BB962C8B-B14F-4D97-AF65-F5344CB8AC3E}">
        <p14:creationId xmlns:p14="http://schemas.microsoft.com/office/powerpoint/2010/main" val="404815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173651"/>
            <a:ext cx="30059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://datos.covid-19.conacyt.mx/#DownZCSV</a:t>
            </a:r>
          </a:p>
        </p:txBody>
      </p:sp>
    </p:spTree>
    <p:extLst>
      <p:ext uri="{BB962C8B-B14F-4D97-AF65-F5344CB8AC3E}">
        <p14:creationId xmlns:p14="http://schemas.microsoft.com/office/powerpoint/2010/main" val="127441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173651"/>
            <a:ext cx="300595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://datos.covid-19.conacyt.mx/#DownZCSV</a:t>
            </a:r>
          </a:p>
        </p:txBody>
      </p:sp>
    </p:spTree>
    <p:extLst>
      <p:ext uri="{BB962C8B-B14F-4D97-AF65-F5344CB8AC3E}">
        <p14:creationId xmlns:p14="http://schemas.microsoft.com/office/powerpoint/2010/main" val="204237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Método paramétrico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s-MX" dirty="0" smtClean="0"/>
                  <a:t>Estudio sobre los niveles de obesidad basados en hábitos alimenticios y condición física realizado en Colombia, Perú, y México (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i="1" dirty="0" smtClean="0">
                        <a:latin typeface="Cambria Math" panose="02040503050406030204" pitchFamily="18" charset="0"/>
                      </a:rPr>
                      <m:t>=2,111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r>
                  <a:rPr lang="es-MX" dirty="0" smtClean="0"/>
                  <a:t>Si asumimos una relación lineal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s-MX" dirty="0"/>
              </a:p>
              <a:p>
                <a:r>
                  <a:rPr lang="es-MX" dirty="0" smtClean="0"/>
                  <a:t>¿Error?</a:t>
                </a:r>
                <a:endParaRPr lang="es-MX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2471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82044"/>
            <a:ext cx="5181600" cy="3238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17696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://www.sciencedirect.com/science/article/pii/S2352340919306985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380544"/>
            <a:ext cx="5184000" cy="32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2380544"/>
            <a:ext cx="5184000" cy="32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800" y="2380544"/>
            <a:ext cx="5184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Método no paramétrico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s-MX" dirty="0" smtClean="0"/>
                  <a:t>Estudio sobre los niveles de obesidad basados en hábitos alimenticios y condición física realizado en Colombia, Perú, y México (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i="1" dirty="0" smtClean="0">
                        <a:latin typeface="Cambria Math" panose="02040503050406030204" pitchFamily="18" charset="0"/>
                      </a:rPr>
                      <m:t>=2,111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r>
                  <a:rPr lang="en-US" dirty="0" smtClean="0"/>
                  <a:t>No </a:t>
                </a:r>
                <a:r>
                  <a:rPr lang="en-US" dirty="0" err="1" smtClean="0"/>
                  <a:t>asumimos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una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relación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específica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¿Ideas?</a:t>
                </a:r>
              </a:p>
              <a:p>
                <a:pPr lvl="1"/>
                <a:r>
                  <a:rPr lang="en-US" dirty="0" err="1" smtClean="0"/>
                  <a:t>Promedio</a:t>
                </a:r>
                <a:r>
                  <a:rPr lang="en-US" dirty="0" smtClean="0"/>
                  <a:t> de las 20 </a:t>
                </a:r>
                <a:r>
                  <a:rPr lang="en-US" dirty="0" err="1" smtClean="0"/>
                  <a:t>observaciones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más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similares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en</a:t>
                </a:r>
                <a:r>
                  <a:rPr lang="en-US" dirty="0" smtClean="0"/>
                  <a:t> peso</a:t>
                </a:r>
              </a:p>
              <a:p>
                <a:r>
                  <a:rPr lang="en-US" dirty="0" smtClean="0"/>
                  <a:t>¿Error?</a:t>
                </a:r>
              </a:p>
              <a:p>
                <a:endParaRPr lang="es-MX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2471" t="-30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0" y="617696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Datos obtenidos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://www.sciencedirect.com/science/article/pii/S2352340919306985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82044"/>
            <a:ext cx="5181600" cy="3238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380544"/>
            <a:ext cx="5184000" cy="324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800" y="2380544"/>
            <a:ext cx="5184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5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Flexibilidad vs. </a:t>
            </a:r>
            <a:r>
              <a:rPr lang="es-MX" dirty="0" err="1" smtClean="0"/>
              <a:t>Interpretabilidad</a:t>
            </a:r>
            <a:endParaRPr lang="es-MX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/>
              <a:t>Típicamente, a mayor flexibilidad menor </a:t>
            </a:r>
            <a:r>
              <a:rPr lang="es-MX" dirty="0" err="1"/>
              <a:t>interpretabilidad</a:t>
            </a:r>
            <a:r>
              <a:rPr lang="es-MX" dirty="0"/>
              <a:t>, y viceversa</a:t>
            </a:r>
          </a:p>
          <a:p>
            <a:r>
              <a:rPr lang="es-MX" dirty="0"/>
              <a:t>¿Por qué querríamos menos </a:t>
            </a:r>
            <a:r>
              <a:rPr lang="es-MX" dirty="0" smtClean="0"/>
              <a:t>flexibilidad / más </a:t>
            </a:r>
            <a:r>
              <a:rPr lang="es-MX" dirty="0" err="1" smtClean="0"/>
              <a:t>intepretabilidad</a:t>
            </a:r>
            <a:r>
              <a:rPr lang="es-MX" dirty="0" smtClean="0"/>
              <a:t>?</a:t>
            </a:r>
            <a:endParaRPr lang="es-MX" dirty="0"/>
          </a:p>
          <a:p>
            <a:pPr lvl="1"/>
            <a:r>
              <a:rPr lang="es-MX" dirty="0"/>
              <a:t>Inferencia. Necesitamos entender con detalle cómo es que cada entrada afecta a la salida</a:t>
            </a:r>
          </a:p>
          <a:p>
            <a:r>
              <a:rPr lang="es-MX" dirty="0"/>
              <a:t>¿Por qué querríamos menos </a:t>
            </a:r>
            <a:r>
              <a:rPr lang="es-MX" dirty="0" err="1" smtClean="0"/>
              <a:t>interpretabilidad</a:t>
            </a:r>
            <a:r>
              <a:rPr lang="es-MX" dirty="0" smtClean="0"/>
              <a:t> / más flexibilidad?</a:t>
            </a:r>
            <a:endParaRPr lang="es-MX" dirty="0"/>
          </a:p>
          <a:p>
            <a:pPr lvl="1"/>
            <a:r>
              <a:rPr lang="es-MX" dirty="0"/>
              <a:t>Predicción. Necesitamos la mayor precisión posible, que algunas veces va de la mano de la </a:t>
            </a:r>
            <a:r>
              <a:rPr lang="es-MX" dirty="0" smtClean="0"/>
              <a:t>flexibilidad</a:t>
            </a:r>
            <a:endParaRPr lang="es-MX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96437"/>
            <a:ext cx="5181600" cy="32097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72200" y="5606150"/>
            <a:ext cx="24865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de </a:t>
            </a:r>
            <a:r>
              <a:rPr lang="es-MX" sz="800" dirty="0" err="1" smtClean="0">
                <a:solidFill>
                  <a:schemeClr val="bg1">
                    <a:lumMod val="75000"/>
                  </a:schemeClr>
                </a:solidFill>
              </a:rPr>
              <a:t>Introduction</a:t>
            </a:r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 to </a:t>
            </a:r>
            <a:r>
              <a:rPr lang="es-MX" sz="800" dirty="0" err="1" smtClean="0">
                <a:solidFill>
                  <a:schemeClr val="bg1">
                    <a:lumMod val="75000"/>
                  </a:schemeClr>
                </a:solidFill>
              </a:rPr>
              <a:t>Statistical</a:t>
            </a:r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MX" sz="800" dirty="0" err="1" smtClean="0">
                <a:solidFill>
                  <a:schemeClr val="bg1">
                    <a:lumMod val="75000"/>
                  </a:schemeClr>
                </a:solidFill>
              </a:rPr>
              <a:t>Learning</a:t>
            </a:r>
            <a:endParaRPr lang="es-MX" sz="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4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Supervisado vs. No Supervisado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Se trata de los tipos de problemas que </a:t>
            </a:r>
            <a:r>
              <a:rPr lang="es-MX" dirty="0" smtClean="0"/>
              <a:t>más comúnmente se resuelven con </a:t>
            </a:r>
            <a:r>
              <a:rPr lang="es-MX" dirty="0"/>
              <a:t>los métodos englobados por el aprendizaje estadístico</a:t>
            </a:r>
          </a:p>
          <a:p>
            <a:r>
              <a:rPr lang="es-MX" dirty="0"/>
              <a:t>Supervisado</a:t>
            </a:r>
          </a:p>
          <a:p>
            <a:pPr lvl="1"/>
            <a:r>
              <a:rPr lang="es-MX" dirty="0"/>
              <a:t>Tenemos datos para los cuales previamente conocemos la salida</a:t>
            </a:r>
          </a:p>
          <a:p>
            <a:pPr lvl="2"/>
            <a:r>
              <a:rPr lang="es-MX" dirty="0" smtClean="0"/>
              <a:t>Ejemplos previos</a:t>
            </a:r>
            <a:endParaRPr lang="es-MX" dirty="0"/>
          </a:p>
          <a:p>
            <a:r>
              <a:rPr lang="es-MX" dirty="0"/>
              <a:t>No supervisado</a:t>
            </a:r>
          </a:p>
          <a:p>
            <a:pPr lvl="1"/>
            <a:r>
              <a:rPr lang="es-MX" dirty="0"/>
              <a:t>Tenemos datos, pero no conocemos ninguna respuesta asociada</a:t>
            </a:r>
          </a:p>
          <a:p>
            <a:pPr lvl="2"/>
            <a:r>
              <a:rPr lang="es-MX" dirty="0" err="1"/>
              <a:t>Clustering</a:t>
            </a:r>
            <a:r>
              <a:rPr lang="es-MX" dirty="0"/>
              <a:t> o </a:t>
            </a:r>
            <a:r>
              <a:rPr lang="es-MX" dirty="0" smtClean="0"/>
              <a:t>agrupamiento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123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Supervisado vs. No supervisado</a:t>
            </a:r>
            <a:endParaRPr lang="es-MX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567" y="2318652"/>
            <a:ext cx="8138865" cy="33652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406091">
            <a:off x="4507319" y="-197224"/>
            <a:ext cx="6834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5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490"/>
            <a:ext cx="10515600" cy="435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23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Supervisado vs. No Supervisado</a:t>
            </a:r>
            <a:endParaRPr lang="es-MX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567" y="2504596"/>
            <a:ext cx="8138865" cy="299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0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Regresión vs. Clasificación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MX" dirty="0"/>
              <a:t>Cualquier dato de interés se puede caracterizar como cuantitativo o cualitativo</a:t>
            </a:r>
          </a:p>
          <a:p>
            <a:pPr lvl="1"/>
            <a:r>
              <a:rPr lang="es-MX" dirty="0"/>
              <a:t>Cuantitativo. Valor numérico: peso, días desde último resfriado, cantidad de baños de una casa, diámetro de la pizza más grande que me he comido</a:t>
            </a:r>
          </a:p>
          <a:p>
            <a:pPr lvl="1"/>
            <a:r>
              <a:rPr lang="es-MX" dirty="0"/>
              <a:t>Cualitativo. Un valor dentro de dos o más categorías (categórico) o clases: diagnóstico positivo o negativo a COVID; dueño de perro, gato, otro, o ninguna mascota; diestro o zurdo</a:t>
            </a:r>
          </a:p>
          <a:p>
            <a:r>
              <a:rPr lang="es-MX" dirty="0"/>
              <a:t>Respuesta cuantitativa -&gt; problema de regresión</a:t>
            </a:r>
          </a:p>
          <a:p>
            <a:r>
              <a:rPr lang="es-MX" dirty="0"/>
              <a:t>Respuesta cualitativa -&gt; problema de clasificación</a:t>
            </a:r>
          </a:p>
          <a:p>
            <a:r>
              <a:rPr lang="es-MX" dirty="0"/>
              <a:t>En este curso trabajaremos ambos tipos de problemas</a:t>
            </a:r>
          </a:p>
          <a:p>
            <a:pPr lvl="1"/>
            <a:r>
              <a:rPr lang="es-MX" dirty="0"/>
              <a:t>Regresión lineal -&gt; problemas de regresión</a:t>
            </a:r>
          </a:p>
          <a:p>
            <a:pPr lvl="1"/>
            <a:r>
              <a:rPr lang="es-MX" dirty="0"/>
              <a:t>Regresión logística -&gt; problemas de clasificación (confuso, lo sé)</a:t>
            </a:r>
          </a:p>
          <a:p>
            <a:pPr lvl="1"/>
            <a:r>
              <a:rPr lang="es-MX" dirty="0"/>
              <a:t>KNN -&gt; </a:t>
            </a:r>
            <a:r>
              <a:rPr lang="es-MX" dirty="0" smtClean="0"/>
              <a:t>ambos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1835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solidFill>
                  <a:srgbClr val="FF0000"/>
                </a:solidFill>
              </a:rPr>
              <a:t>Regresión</a:t>
            </a:r>
            <a:r>
              <a:rPr lang="es-MX" dirty="0" smtClean="0"/>
              <a:t> vs. </a:t>
            </a:r>
            <a:r>
              <a:rPr lang="es-MX" dirty="0" smtClean="0">
                <a:solidFill>
                  <a:srgbClr val="00FF00"/>
                </a:solidFill>
              </a:rPr>
              <a:t>Clasificación</a:t>
            </a:r>
            <a:endParaRPr lang="es-MX" dirty="0">
              <a:solidFill>
                <a:srgbClr val="00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MX" dirty="0" smtClean="0"/>
              <a:t>Peso</a:t>
            </a:r>
          </a:p>
          <a:p>
            <a:r>
              <a:rPr lang="es-MX" dirty="0" smtClean="0"/>
              <a:t>Sobrepeso</a:t>
            </a:r>
          </a:p>
          <a:p>
            <a:r>
              <a:rPr lang="es-MX" dirty="0" smtClean="0"/>
              <a:t>Código postal</a:t>
            </a:r>
          </a:p>
          <a:p>
            <a:r>
              <a:rPr lang="es-MX" dirty="0" smtClean="0"/>
              <a:t>Cantidad de estudiantes en un grupo</a:t>
            </a:r>
          </a:p>
          <a:p>
            <a:r>
              <a:rPr lang="es-MX" dirty="0" smtClean="0"/>
              <a:t>Calificación final</a:t>
            </a:r>
          </a:p>
          <a:p>
            <a:r>
              <a:rPr lang="es-MX" dirty="0" smtClean="0"/>
              <a:t>Reprobado</a:t>
            </a:r>
          </a:p>
          <a:p>
            <a:r>
              <a:rPr lang="es-MX" dirty="0" smtClean="0"/>
              <a:t>Nivel escolar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MX" dirty="0" smtClean="0"/>
              <a:t>Años de estudio</a:t>
            </a:r>
          </a:p>
          <a:p>
            <a:r>
              <a:rPr lang="es-MX" dirty="0" smtClean="0"/>
              <a:t>Escala Likert</a:t>
            </a:r>
          </a:p>
          <a:p>
            <a:r>
              <a:rPr lang="es-MX" dirty="0" smtClean="0"/>
              <a:t>Menor de edad</a:t>
            </a:r>
          </a:p>
          <a:p>
            <a:r>
              <a:rPr lang="es-MX" dirty="0" smtClean="0"/>
              <a:t>Calificación TOEFL</a:t>
            </a:r>
          </a:p>
          <a:p>
            <a:r>
              <a:rPr lang="es-MX" dirty="0" smtClean="0"/>
              <a:t>Altura [cm]</a:t>
            </a:r>
          </a:p>
          <a:p>
            <a:r>
              <a:rPr lang="es-MX" dirty="0" smtClean="0"/>
              <a:t>Altura [ft]</a:t>
            </a:r>
          </a:p>
          <a:p>
            <a:r>
              <a:rPr lang="es-MX" dirty="0" smtClean="0"/>
              <a:t>Rango de edad (0-4, 5-17, 18+)</a:t>
            </a:r>
          </a:p>
          <a:p>
            <a:r>
              <a:rPr lang="es-MX" dirty="0" smtClean="0"/>
              <a:t>Número de categorías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794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MX" dirty="0" smtClean="0"/>
              <a:t>Automático </a:t>
            </a:r>
            <a:r>
              <a:rPr lang="es-MX" dirty="0"/>
              <a:t>(</a:t>
            </a:r>
            <a:r>
              <a:rPr lang="es-MX" i="1" dirty="0"/>
              <a:t>machine </a:t>
            </a:r>
            <a:r>
              <a:rPr lang="es-MX" i="1" dirty="0" err="1" smtClean="0"/>
              <a:t>learning</a:t>
            </a:r>
            <a:r>
              <a:rPr lang="es-MX" i="1" dirty="0" smtClean="0"/>
              <a:t>)</a:t>
            </a:r>
            <a:endParaRPr lang="es-MX" dirty="0"/>
          </a:p>
          <a:p>
            <a:pPr lvl="1"/>
            <a:r>
              <a:rPr lang="es-MX" dirty="0" smtClean="0"/>
              <a:t>Métodos </a:t>
            </a:r>
            <a:r>
              <a:rPr lang="es-MX" dirty="0"/>
              <a:t>que se basan en datos para mejorar el rendimiento en alguna tarea</a:t>
            </a:r>
          </a:p>
          <a:p>
            <a:r>
              <a:rPr lang="es-MX" dirty="0" smtClean="0"/>
              <a:t>Estadístico</a:t>
            </a:r>
          </a:p>
          <a:p>
            <a:pPr lvl="1"/>
            <a:r>
              <a:rPr lang="es-MX" dirty="0" smtClean="0"/>
              <a:t>Encontrar </a:t>
            </a:r>
            <a:r>
              <a:rPr lang="es-MX" dirty="0"/>
              <a:t>inferencias o funciones predictivas basándose en </a:t>
            </a:r>
            <a:r>
              <a:rPr lang="es-MX" dirty="0" smtClean="0"/>
              <a:t>datos</a:t>
            </a:r>
            <a:endParaRPr lang="es-MX" dirty="0"/>
          </a:p>
          <a:p>
            <a:endParaRPr lang="es-MX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65623" y="4121150"/>
            <a:ext cx="2060754" cy="205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6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1312" y="2782094"/>
            <a:ext cx="642937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1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212" y="2805906"/>
            <a:ext cx="65055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2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9887" y="2796381"/>
            <a:ext cx="637222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650" y="3053556"/>
            <a:ext cx="6362700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9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Aprendizaje</a:t>
            </a:r>
            <a:endParaRPr lang="es-MX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6562" y="3439319"/>
            <a:ext cx="62388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ADABEED6-09C9-4AE2-9F08-7AEC7F0860E3}" vid="{A1F4DC20-9B25-46BF-AF94-F6D2612710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1619</TotalTime>
  <Words>822</Words>
  <Application>Microsoft Office PowerPoint</Application>
  <PresentationFormat>Widescreen</PresentationFormat>
  <Paragraphs>146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Default Theme</vt:lpstr>
      <vt:lpstr>Office Theme</vt:lpstr>
      <vt:lpstr>Aprendizaje Estadístico-Automático</vt:lpstr>
      <vt:lpstr>PowerPoint Presentation</vt:lpstr>
      <vt:lpstr>PowerPoint Presentation</vt:lpstr>
      <vt:lpstr>Aprendizaje</vt:lpstr>
      <vt:lpstr>Aprendizaje</vt:lpstr>
      <vt:lpstr>Aprendizaje</vt:lpstr>
      <vt:lpstr>Aprendizaje</vt:lpstr>
      <vt:lpstr>Aprendizaje</vt:lpstr>
      <vt:lpstr>Aprendizaje</vt:lpstr>
      <vt:lpstr>Aprendizaje</vt:lpstr>
      <vt:lpstr>Objetivos</vt:lpstr>
      <vt:lpstr>Inferencia vs. Predicción</vt:lpstr>
      <vt:lpstr>Inferencia vs. Predicción</vt:lpstr>
      <vt:lpstr>Inferencia vs. Predicción</vt:lpstr>
      <vt:lpstr>Inferencia vs. Predicción</vt:lpstr>
      <vt:lpstr>Correlación no implica causa</vt:lpstr>
      <vt:lpstr>Correlación no implica causa</vt:lpstr>
      <vt:lpstr>Correlación no implica causa</vt:lpstr>
      <vt:lpstr>Paramétrico vs. No Paramétrico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Método paramétrico</vt:lpstr>
      <vt:lpstr>Método no paramétrico</vt:lpstr>
      <vt:lpstr>Flexibilidad vs. Interpretabilidad</vt:lpstr>
      <vt:lpstr>Supervisado vs. No Supervisado</vt:lpstr>
      <vt:lpstr>Supervisado vs. No supervisado</vt:lpstr>
      <vt:lpstr>Supervisado vs. No Supervisado</vt:lpstr>
      <vt:lpstr>Regresión vs. Clasificación</vt:lpstr>
      <vt:lpstr>Regresión vs. Clasificación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C1.2 Aprendizaje Estadístico</dc:title>
  <dc:creator>Antonio Martínez Torteya</dc:creator>
  <cp:lastModifiedBy>Torteya</cp:lastModifiedBy>
  <cp:revision>37</cp:revision>
  <dcterms:created xsi:type="dcterms:W3CDTF">2023-07-30T22:46:55Z</dcterms:created>
  <dcterms:modified xsi:type="dcterms:W3CDTF">2023-08-07T14:20:55Z</dcterms:modified>
</cp:coreProperties>
</file>

<file path=docProps/thumbnail.jpeg>
</file>